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 SemiBold" panose="020B0604020202020204" charset="-52"/>
      <p:regular r:id="rId15"/>
      <p:bold r:id="rId16"/>
      <p:italic r:id="rId17"/>
      <p:boldItalic r:id="rId18"/>
    </p:embeddedFont>
    <p:embeddedFont>
      <p:font typeface="Montserrat ExtraBold" panose="020B0604020202020204" charset="-52"/>
      <p:bold r:id="rId19"/>
      <p:boldItalic r:id="rId20"/>
    </p:embeddedFont>
    <p:embeddedFont>
      <p:font typeface="Montserrat" panose="020B0604020202020204" charset="-52"/>
      <p:regular r:id="rId21"/>
      <p:bold r:id="rId22"/>
      <p:italic r:id="rId23"/>
      <p:boldItalic r:id="rId24"/>
    </p:embeddedFont>
    <p:embeddedFont>
      <p:font typeface="Montserrat Black" panose="020B0604020202020204" charset="-52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s6WecJXaeqhbVZfuMY/MVRS6t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Молодежный проект для работающей молодежи </a:t>
            </a:r>
            <a:r>
              <a:rPr lang="ru-RU" sz="5400" dirty="0" err="1" smtClean="0"/>
              <a:t>г.Северска</a:t>
            </a:r>
            <a:r>
              <a:rPr lang="ru-RU" sz="5400" dirty="0" smtClean="0"/>
              <a:t> </a:t>
            </a:r>
            <a:r>
              <a:rPr lang="en-US" sz="6600" dirty="0" smtClean="0">
                <a:solidFill>
                  <a:srgbClr val="FFC000"/>
                </a:solidFill>
              </a:rPr>
              <a:t>“</a:t>
            </a:r>
            <a:r>
              <a:rPr lang="ru-RU" sz="6600" dirty="0" smtClean="0">
                <a:solidFill>
                  <a:srgbClr val="FFC000"/>
                </a:solidFill>
              </a:rPr>
              <a:t>Повышение</a:t>
            </a:r>
            <a:r>
              <a:rPr lang="en-US" sz="6600" dirty="0" smtClean="0">
                <a:solidFill>
                  <a:srgbClr val="FFC000"/>
                </a:solidFill>
              </a:rPr>
              <a:t>”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27993" y="0"/>
            <a:ext cx="10515600" cy="132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2000" dirty="0" smtClean="0"/>
              <a:t>Конкурс лучших муниципальных практик и инициатив </a:t>
            </a:r>
          </a:p>
          <a:p>
            <a:pPr algn="r"/>
            <a:r>
              <a:rPr lang="ru-RU" sz="2000" dirty="0" smtClean="0"/>
              <a:t>социально-экономического развития на </a:t>
            </a:r>
          </a:p>
          <a:p>
            <a:pPr algn="r"/>
            <a:r>
              <a:rPr lang="ru-RU" sz="2000" dirty="0" smtClean="0"/>
              <a:t>Территориях присутствия Госкорпорации </a:t>
            </a:r>
            <a:r>
              <a:rPr lang="en-US" sz="2000" dirty="0" smtClean="0"/>
              <a:t>“</a:t>
            </a:r>
            <a:r>
              <a:rPr lang="ru-RU" sz="2000" dirty="0" err="1" smtClean="0"/>
              <a:t>Росатом</a:t>
            </a:r>
            <a:r>
              <a:rPr lang="en-US" sz="2000" dirty="0" smtClean="0"/>
              <a:t>”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7727" y="335683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dirty="0" smtClean="0"/>
              <a:t>2023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7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88484" y="200114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 dirty="0"/>
          </a:p>
        </p:txBody>
      </p:sp>
      <p:pic>
        <p:nvPicPr>
          <p:cNvPr id="110" name="Google Shape;110;p2" descr="C:\Users\Соня\Desktop\Мывместе 2\Шаблон\Элементы\Ресурс 15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576" y="5387202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026413" y="5443596"/>
            <a:ext cx="3696307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проекта: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2614" y="2245263"/>
            <a:ext cx="5885697" cy="3066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5021273" y="5014743"/>
            <a:ext cx="6954213" cy="166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ru-RU" dirty="0">
                <a:latin typeface="Montserrat" panose="020B0604020202020204" charset="-52"/>
              </a:rPr>
              <a:t>Проект </a:t>
            </a:r>
            <a:r>
              <a:rPr lang="ru-RU" dirty="0" smtClean="0">
                <a:latin typeface="Montserrat" panose="020B0604020202020204" charset="-52"/>
              </a:rPr>
              <a:t>направлен </a:t>
            </a:r>
            <a:r>
              <a:rPr lang="ru-RU" dirty="0">
                <a:latin typeface="Montserrat" panose="020B0604020202020204" charset="-52"/>
              </a:rPr>
              <a:t>на создание активного сообщества работающей молодежи города. По статистике среди волонтеров очень низкий процент молодых людей в возрасте от 27 лет и выше. Причина тому низкая социальная активность граждан, отсутствие </a:t>
            </a:r>
            <a:r>
              <a:rPr lang="ru-RU" dirty="0" smtClean="0">
                <a:latin typeface="Montserrat" panose="020B0604020202020204" charset="-52"/>
              </a:rPr>
              <a:t>объединяющего </a:t>
            </a:r>
            <a:r>
              <a:rPr lang="ru-RU" dirty="0">
                <a:latin typeface="Montserrat" panose="020B0604020202020204" charset="-52"/>
              </a:rPr>
              <a:t>фактора для сообщества, а также не всегда информация о мероприятиях в городе доходит до жителей. Проект позволил объединить жителей, предприятия города и поспособствовал активному участию в волонтерской деятельности и городских событиях.</a:t>
            </a:r>
            <a:r>
              <a:rPr lang="ru-RU" sz="1500" dirty="0">
                <a:solidFill>
                  <a:schemeClr val="dk1"/>
                </a:solidFill>
                <a:latin typeface="Montserrat" panose="020B0604020202020204" charset="-52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" panose="020B0604020202020204" charset="-52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" panose="020B060402020202020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7" name="Google Shape;117;p2" descr="C:\Users\Соня\Desktop\Мывместе 2\Шаблон\Элементы\Ресурс 15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719" y="4071444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974556" y="4177508"/>
            <a:ext cx="4625331" cy="5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578" y="2720437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950415" y="2845305"/>
            <a:ext cx="4625331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5040488" y="4148526"/>
            <a:ext cx="4777035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Работающая молодежь с 18 до 35 лет</a:t>
            </a: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5060649" y="2513848"/>
            <a:ext cx="6855908" cy="129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ru-RU" sz="2100" dirty="0">
                <a:latin typeface="Montserrat" panose="020B0604020202020204" charset="-52"/>
              </a:rPr>
              <a:t>Повышение социальной </a:t>
            </a:r>
            <a:r>
              <a:rPr lang="ru-RU" sz="2100" dirty="0" smtClean="0">
                <a:latin typeface="Montserrat" panose="020B0604020202020204" charset="-52"/>
              </a:rPr>
              <a:t>активности </a:t>
            </a:r>
            <a:r>
              <a:rPr lang="ru-RU" sz="2100" dirty="0">
                <a:latin typeface="Montserrat" panose="020B0604020202020204" charset="-52"/>
              </a:rPr>
              <a:t>работающей молодежи </a:t>
            </a:r>
            <a:r>
              <a:rPr lang="ru-RU" sz="2100" dirty="0" err="1" smtClean="0">
                <a:latin typeface="Montserrat" panose="020B0604020202020204" charset="-52"/>
              </a:rPr>
              <a:t>г.Северска</a:t>
            </a:r>
            <a:r>
              <a:rPr lang="ru-RU" sz="2100" dirty="0" smtClean="0">
                <a:latin typeface="Montserrat" panose="020B0604020202020204" charset="-52"/>
              </a:rPr>
              <a:t> за счет </a:t>
            </a:r>
            <a:r>
              <a:rPr lang="ru-RU" sz="2100" dirty="0">
                <a:latin typeface="Montserrat" panose="020B0604020202020204" charset="-52"/>
              </a:rPr>
              <a:t>вовлечения в реализацию общественно полезных </a:t>
            </a:r>
            <a:r>
              <a:rPr lang="ru-RU" sz="2100" dirty="0" smtClean="0">
                <a:latin typeface="Montserrat" panose="020B0604020202020204" charset="-52"/>
              </a:rPr>
              <a:t>инициатив  в форме игры </a:t>
            </a:r>
            <a:r>
              <a:rPr lang="en-US" sz="2100" dirty="0" smtClean="0">
                <a:latin typeface="Montserrat" panose="020B0604020202020204" charset="-52"/>
              </a:rPr>
              <a:t>“</a:t>
            </a:r>
            <a:r>
              <a:rPr lang="ru-RU" sz="2100" dirty="0" smtClean="0">
                <a:latin typeface="Montserrat" panose="020B0604020202020204" charset="-52"/>
              </a:rPr>
              <a:t>Повышение</a:t>
            </a:r>
            <a:r>
              <a:rPr lang="en-US" sz="2100" dirty="0" smtClean="0">
                <a:latin typeface="Montserrat" panose="020B0604020202020204" charset="-52"/>
              </a:rPr>
              <a:t>”</a:t>
            </a:r>
            <a:r>
              <a:rPr lang="ru-RU" sz="1500" dirty="0">
                <a:solidFill>
                  <a:schemeClr val="dk1"/>
                </a:solidFill>
                <a:latin typeface="Montserrat" panose="020B0604020202020204" charset="-52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" panose="020B0604020202020204" charset="-52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" panose="020B060402020202020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16" y="243786"/>
            <a:ext cx="2631144" cy="153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7539" y="1012536"/>
            <a:ext cx="2754049" cy="1471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3974" y="573870"/>
            <a:ext cx="1384305" cy="1809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6498" y="620968"/>
            <a:ext cx="2238806" cy="16614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4053901" y="1292738"/>
            <a:ext cx="4369177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4389119" y="1366755"/>
            <a:ext cx="4043658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В СОЦИАЛЬНЫХ СЕТЯХ</a:t>
            </a:r>
            <a:endParaRPr/>
          </a:p>
        </p:txBody>
      </p:sp>
      <p:pic>
        <p:nvPicPr>
          <p:cNvPr id="133" name="Google Shape;133;p3" descr="C:\Users\Соня\Desktop\Мывместе 2\Шаблон\Элементы\Ресурс 11@2x.png"/>
          <p:cNvPicPr preferRelativeResize="0"/>
          <p:nvPr/>
        </p:nvPicPr>
        <p:blipFill rotWithShape="1">
          <a:blip r:embed="rId4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 txBox="1"/>
          <p:nvPr/>
        </p:nvSpPr>
        <p:spPr>
          <a:xfrm>
            <a:off x="2097007" y="2349745"/>
            <a:ext cx="8282963" cy="388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ru-RU" sz="1800" b="1" dirty="0" smtClean="0">
                <a:latin typeface="Montserrat" panose="020B0604020202020204" charset="-52"/>
              </a:rPr>
              <a:t>Инструмент </a:t>
            </a:r>
            <a:r>
              <a:rPr lang="ru-RU" sz="1800" b="1" dirty="0">
                <a:latin typeface="Montserrat" panose="020B0604020202020204" charset="-52"/>
              </a:rPr>
              <a:t>проекта – это игра между командами с предприятий города, которая </a:t>
            </a:r>
            <a:r>
              <a:rPr lang="ru-RU" sz="1800" b="1" dirty="0" smtClean="0">
                <a:latin typeface="Montserrat" panose="020B0604020202020204" charset="-52"/>
              </a:rPr>
              <a:t>разбита на этапы и </a:t>
            </a:r>
            <a:r>
              <a:rPr lang="ru-RU" sz="1800" b="1" dirty="0">
                <a:latin typeface="Montserrat" panose="020B0604020202020204" charset="-52"/>
              </a:rPr>
              <a:t>доброльческие акции в течение календарного года. На каждом этапе команды получают баллы, и формируется рейтинг между участниками. По итогу года определяются лучшие команды</a:t>
            </a:r>
            <a:r>
              <a:rPr lang="ru-RU" sz="1800" b="1" dirty="0" smtClean="0">
                <a:latin typeface="Montserrat" panose="020B0604020202020204" charset="-52"/>
              </a:rPr>
              <a:t>.</a:t>
            </a:r>
          </a:p>
          <a:p>
            <a:endParaRPr lang="ru-RU" sz="1800" b="1" dirty="0">
              <a:latin typeface="Montserrat" panose="020B0604020202020204" charset="-52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1743916" y="2079411"/>
            <a:ext cx="8784798" cy="4389351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949" y="3839597"/>
            <a:ext cx="2470115" cy="24541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398796" y="236981"/>
            <a:ext cx="781335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4" descr="C:\Users\Соня\Desktop\Мывместе 2\Шаблон\Элементы\Ресурс 15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603212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/>
          <p:nvPr/>
        </p:nvSpPr>
        <p:spPr>
          <a:xfrm>
            <a:off x="652912" y="1633118"/>
            <a:ext cx="11477304" cy="60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lvl="0">
              <a:buClr>
                <a:schemeClr val="lt1"/>
              </a:buClr>
              <a:buSzPct val="100000"/>
            </a:pPr>
            <a:r>
              <a:rPr lang="ru-RU" sz="2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Прямые</a:t>
            </a:r>
            <a:r>
              <a:rPr lang="ru-RU" sz="2100" dirty="0" smtClean="0"/>
              <a:t> </a:t>
            </a: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благополучатели: </a:t>
            </a:r>
            <a:r>
              <a:rPr lang="ru-RU" sz="2100" b="1" dirty="0" smtClean="0">
                <a:latin typeface="Montserrat" panose="020B0604020202020204" charset="-52"/>
              </a:rPr>
              <a:t>1) </a:t>
            </a:r>
            <a:r>
              <a:rPr lang="ru-RU" sz="2100" b="1" dirty="0">
                <a:latin typeface="Montserrat" panose="020B0604020202020204" charset="-52"/>
              </a:rPr>
              <a:t>Работающая молодежь от 18 до 35 лет </a:t>
            </a:r>
            <a:r>
              <a:rPr lang="ru-RU" sz="2100" b="1" dirty="0" smtClean="0">
                <a:latin typeface="Montserrat" panose="020B0604020202020204" charset="-52"/>
              </a:rPr>
              <a:t>2) </a:t>
            </a:r>
            <a:r>
              <a:rPr lang="ru-RU" sz="2100" b="1" dirty="0">
                <a:latin typeface="Montserrat" panose="020B0604020202020204" charset="-52"/>
              </a:rPr>
              <a:t>Предприятия </a:t>
            </a:r>
            <a:r>
              <a:rPr lang="ru-RU" sz="2100" b="1" dirty="0" smtClean="0">
                <a:latin typeface="Montserrat" panose="020B0604020202020204" charset="-52"/>
              </a:rPr>
              <a:t>города</a:t>
            </a:r>
          </a:p>
          <a:p>
            <a:pPr lvl="0">
              <a:buClr>
                <a:schemeClr val="lt1"/>
              </a:buClr>
              <a:buSzPct val="100000"/>
            </a:pPr>
            <a:endParaRPr lang="ru-RU" sz="2100" dirty="0" smtClean="0"/>
          </a:p>
          <a:p>
            <a:pPr lvl="0">
              <a:buClr>
                <a:schemeClr val="lt1"/>
              </a:buClr>
              <a:buSzPct val="100000"/>
            </a:pPr>
            <a:r>
              <a:rPr lang="ru-RU" sz="2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Опосредованные</a:t>
            </a:r>
            <a:r>
              <a:rPr lang="ru-RU" sz="2100" dirty="0" smtClean="0"/>
              <a:t> </a:t>
            </a: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благополучатели: </a:t>
            </a:r>
            <a:r>
              <a:rPr lang="ru-RU" sz="2100" b="1" dirty="0" smtClean="0">
                <a:latin typeface="Montserrat" panose="020B0604020202020204" charset="-52"/>
              </a:rPr>
              <a:t>1) </a:t>
            </a:r>
            <a:r>
              <a:rPr lang="ru-RU" sz="2100" b="1" dirty="0">
                <a:latin typeface="Montserrat" panose="020B0604020202020204" charset="-52"/>
              </a:rPr>
              <a:t>Муниципальные учреждения </a:t>
            </a:r>
            <a:r>
              <a:rPr lang="ru-RU" sz="2100" b="1" dirty="0" smtClean="0">
                <a:latin typeface="Montserrat" panose="020B0604020202020204" charset="-52"/>
              </a:rPr>
              <a:t>2) Коммерческие компании</a:t>
            </a:r>
            <a:endParaRPr sz="2100" b="1" dirty="0">
              <a:solidFill>
                <a:schemeClr val="accent6"/>
              </a:solidFill>
              <a:latin typeface="Montserrat" panose="020B060402020202020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8" name="Google Shape;148;p4" descr="C:\Users\Соня\Desktop\Мывместе 2\Шаблон\Элементы\Ресурс 15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2387611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824614" y="2571071"/>
            <a:ext cx="10229762" cy="5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ВОЛОНТЁРЫ</a:t>
            </a:r>
            <a:r>
              <a:rPr lang="ru-RU" sz="2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ru-RU" sz="2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около 35 волонтеров со всех объединений Северска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5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0" name="Google Shape;150;p4" descr="C:\Users\Соня\Desktop\Мывместе 2\Шаблон\Элементы\Ресурс 15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3157316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 txBox="1"/>
          <p:nvPr/>
        </p:nvSpPr>
        <p:spPr>
          <a:xfrm>
            <a:off x="824614" y="3297552"/>
            <a:ext cx="10229763" cy="63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ПАРТНЁРЫ</a:t>
            </a: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20 организаций  </a:t>
            </a:r>
            <a:endParaRPr sz="1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4" descr="C:\Users\Соня\Desktop\Мывместе 2\Шаблон\Элементы\Ресурс 15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3909600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 txBox="1"/>
          <p:nvPr/>
        </p:nvSpPr>
        <p:spPr>
          <a:xfrm>
            <a:off x="824614" y="4064297"/>
            <a:ext cx="10229764" cy="50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ОРГАНЫ ВЛАСТИ: </a:t>
            </a:r>
            <a:r>
              <a:rPr lang="ru-RU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Администрация ЗАТО Северск</a:t>
            </a:r>
            <a:endParaRPr sz="1400" b="1" i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4" descr="C:\Users\Соня\Desktop\Мывместе 2\Шаблон\Элементы\Ресурс 15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6" y="4791977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>
            <a:off x="824614" y="4880600"/>
            <a:ext cx="10229764" cy="50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МЕДИА: </a:t>
            </a:r>
            <a:r>
              <a:rPr lang="ru-RU" b="1" dirty="0"/>
              <a:t>газета “Диалог”, сетевые порталы «</a:t>
            </a:r>
            <a:r>
              <a:rPr lang="ru-RU" b="1" dirty="0" err="1"/>
              <a:t>Северск.инфо</a:t>
            </a:r>
            <a:r>
              <a:rPr lang="ru-RU" b="1" dirty="0"/>
              <a:t>» «ЗАТО говорим», сайт Администрации города. Северское телевидение</a:t>
            </a:r>
            <a:endParaRPr b="1" dirty="0"/>
          </a:p>
        </p:txBody>
      </p:sp>
      <p:sp>
        <p:nvSpPr>
          <p:cNvPr id="157" name="Google Shape;157;p4"/>
          <p:cNvSpPr txBox="1"/>
          <p:nvPr/>
        </p:nvSpPr>
        <p:spPr>
          <a:xfrm>
            <a:off x="824614" y="5650735"/>
            <a:ext cx="10229764" cy="50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ДОПОЛНИТЕЛЬНАЯ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/>
          <p:nvPr/>
        </p:nvSpPr>
        <p:spPr>
          <a:xfrm>
            <a:off x="-73841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3818736" y="1292738"/>
            <a:ext cx="4704395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153954" y="1335698"/>
            <a:ext cx="4369177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ДОСТИГНУТЫЕ РЕЗУЛЬТАТЫ:</a:t>
            </a:r>
            <a:endParaRPr dirty="0"/>
          </a:p>
        </p:txBody>
      </p:sp>
      <p:pic>
        <p:nvPicPr>
          <p:cNvPr id="169" name="Google Shape;169;p5" descr="C:\Users\Соня\Desktop\Мывместе 2\Шаблон\Элементы\Ресурс 15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2616" y="2128900"/>
            <a:ext cx="9248907" cy="434374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/>
          <p:nvPr/>
        </p:nvSpPr>
        <p:spPr>
          <a:xfrm>
            <a:off x="1751188" y="2150049"/>
            <a:ext cx="8993012" cy="433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500" b="1" dirty="0">
              <a:solidFill>
                <a:schemeClr val="dk1"/>
              </a:solidFill>
              <a:latin typeface="Montserrat" panose="020B0604020202020204" charset="-52"/>
              <a:ea typeface="Montserrat SemiBold"/>
              <a:cs typeface="Times New Roman" panose="02020603050405020304" pitchFamily="18" charset="0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2500" b="1" dirty="0">
                <a:solidFill>
                  <a:schemeClr val="lt1"/>
                </a:solidFill>
                <a:latin typeface="Montserrat" panose="020B0604020202020204" charset="-52"/>
                <a:ea typeface="Montserrat Black"/>
                <a:cs typeface="Times New Roman" panose="02020603050405020304" pitchFamily="18" charset="0"/>
                <a:sym typeface="Montserrat Black"/>
              </a:rPr>
              <a:t>Качественные и количественные результаты</a:t>
            </a:r>
            <a:r>
              <a:rPr lang="ru-RU" sz="2500" b="1" dirty="0" smtClean="0">
                <a:solidFill>
                  <a:schemeClr val="lt1"/>
                </a:solidFill>
                <a:latin typeface="Montserrat" panose="020B0604020202020204" charset="-52"/>
                <a:ea typeface="Montserrat Black"/>
                <a:cs typeface="Times New Roman" panose="02020603050405020304" pitchFamily="18" charset="0"/>
                <a:sym typeface="Montserrat Black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>
              <a:latin typeface="Montserrat" panose="020B0604020202020204" charset="-52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Montserrat" panose="020B0604020202020204" charset="-52"/>
                <a:cs typeface="Times New Roman" panose="02020603050405020304" pitchFamily="18" charset="0"/>
              </a:rPr>
              <a:t>За </a:t>
            </a:r>
            <a:r>
              <a:rPr lang="en-US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6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 лет 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реализации проекта приняло </a:t>
            </a:r>
            <a:r>
              <a:rPr lang="ru-RU" sz="2600" dirty="0">
                <a:latin typeface="Montserrat" panose="020B0604020202020204" charset="-52"/>
                <a:cs typeface="Times New Roman" panose="02020603050405020304" pitchFamily="18" charset="0"/>
              </a:rPr>
              <a:t>участие более </a:t>
            </a:r>
            <a:r>
              <a:rPr lang="ru-RU" sz="2600" b="1" dirty="0" smtClean="0">
                <a:latin typeface="Montserrat" panose="020B0604020202020204" charset="-52"/>
                <a:cs typeface="Times New Roman" panose="02020603050405020304" pitchFamily="18" charset="0"/>
              </a:rPr>
              <a:t>1200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Montserrat" panose="020B0604020202020204" charset="-52"/>
                <a:cs typeface="Times New Roman" panose="02020603050405020304" pitchFamily="18" charset="0"/>
              </a:rPr>
              <a:t>человек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.</a:t>
            </a:r>
          </a:p>
          <a:p>
            <a:endParaRPr lang="ru-RU" sz="2600" dirty="0">
              <a:latin typeface="Montserrat" panose="020B0604020202020204" charset="-52"/>
              <a:cs typeface="Times New Roman" panose="02020603050405020304" pitchFamily="18" charset="0"/>
            </a:endParaRPr>
          </a:p>
          <a:p>
            <a:r>
              <a:rPr lang="ru-RU" sz="2600" u="sng" dirty="0">
                <a:latin typeface="Montserrat" panose="020B0604020202020204" charset="-52"/>
                <a:cs typeface="Times New Roman" panose="02020603050405020304" pitchFamily="18" charset="0"/>
              </a:rPr>
              <a:t>За </a:t>
            </a:r>
            <a:r>
              <a:rPr lang="ru-RU" sz="2600" u="sng" dirty="0" smtClean="0">
                <a:latin typeface="Montserrat" panose="020B0604020202020204" charset="-52"/>
                <a:cs typeface="Times New Roman" panose="02020603050405020304" pitchFamily="18" charset="0"/>
              </a:rPr>
              <a:t>2023 </a:t>
            </a:r>
            <a:r>
              <a:rPr lang="ru-RU" sz="2600" u="sng" dirty="0">
                <a:latin typeface="Montserrat" panose="020B0604020202020204" charset="-52"/>
                <a:cs typeface="Times New Roman" panose="02020603050405020304" pitchFamily="18" charset="0"/>
              </a:rPr>
              <a:t>год:</a:t>
            </a:r>
          </a:p>
          <a:p>
            <a:r>
              <a:rPr lang="ru-RU" sz="2600" dirty="0">
                <a:latin typeface="Montserrat" panose="020B0604020202020204" charset="-52"/>
                <a:cs typeface="Times New Roman" panose="02020603050405020304" pitchFamily="18" charset="0"/>
              </a:rPr>
              <a:t>- 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 проведено </a:t>
            </a:r>
            <a:r>
              <a:rPr lang="ru-RU" sz="2600" b="1" dirty="0" smtClean="0">
                <a:latin typeface="Montserrat" panose="020B0604020202020204" charset="-52"/>
                <a:cs typeface="Times New Roman" panose="02020603050405020304" pitchFamily="18" charset="0"/>
              </a:rPr>
              <a:t>5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 городских этапов, в которых приняло участие более </a:t>
            </a:r>
            <a:r>
              <a:rPr lang="ru-RU" sz="2600" b="1" dirty="0" smtClean="0">
                <a:latin typeface="Montserrat" panose="020B0604020202020204" charset="-52"/>
                <a:cs typeface="Times New Roman" panose="02020603050405020304" pitchFamily="18" charset="0"/>
              </a:rPr>
              <a:t>250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человек</a:t>
            </a:r>
            <a:endParaRPr lang="ru-RU" sz="2600" dirty="0">
              <a:latin typeface="Montserrat" panose="020B0604020202020204" charset="-52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-  собрано </a:t>
            </a:r>
            <a:r>
              <a:rPr lang="ru-RU" sz="2600" dirty="0">
                <a:latin typeface="Montserrat" panose="020B0604020202020204" charset="-52"/>
                <a:cs typeface="Times New Roman" panose="02020603050405020304" pitchFamily="18" charset="0"/>
              </a:rPr>
              <a:t>более </a:t>
            </a:r>
            <a:r>
              <a:rPr lang="ru-RU" sz="2600" b="1" dirty="0">
                <a:latin typeface="Montserrat" panose="020B0604020202020204" charset="-52"/>
                <a:cs typeface="Times New Roman" panose="02020603050405020304" pitchFamily="18" charset="0"/>
              </a:rPr>
              <a:t>6</a:t>
            </a:r>
            <a:r>
              <a:rPr lang="ru-RU" sz="2600" dirty="0">
                <a:latin typeface="Montserrat" panose="020B0604020202020204" charset="-52"/>
                <a:cs typeface="Times New Roman" panose="02020603050405020304" pitchFamily="18" charset="0"/>
              </a:rPr>
              <a:t> тонн мусора с 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участка</a:t>
            </a:r>
            <a:endParaRPr lang="ru-RU" sz="2600" dirty="0">
              <a:latin typeface="Montserrat" panose="020B0604020202020204" charset="-52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-  новыми донорами стали </a:t>
            </a:r>
            <a:r>
              <a:rPr lang="ru-RU" sz="2600" b="1" dirty="0" smtClean="0">
                <a:latin typeface="Montserrat" panose="020B0604020202020204" charset="-52"/>
                <a:cs typeface="Times New Roman" panose="02020603050405020304" pitchFamily="18" charset="0"/>
              </a:rPr>
              <a:t>37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 человек</a:t>
            </a:r>
          </a:p>
          <a:p>
            <a:pPr marL="457200" indent="-457200">
              <a:buFontTx/>
              <a:buChar char="-"/>
            </a:pPr>
            <a:r>
              <a:rPr lang="ru-RU" sz="2600" b="1" dirty="0" smtClean="0">
                <a:latin typeface="Montserrat" panose="020B0604020202020204" charset="-52"/>
                <a:cs typeface="Times New Roman" panose="02020603050405020304" pitchFamily="18" charset="0"/>
              </a:rPr>
              <a:t>8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Montserrat" panose="020B0604020202020204" charset="-52"/>
                <a:cs typeface="Times New Roman" panose="02020603050405020304" pitchFamily="18" charset="0"/>
              </a:rPr>
              <a:t>предприятий приняли участие в городской волонтерской акции “Мы вместе” в количестве около </a:t>
            </a:r>
            <a:r>
              <a:rPr lang="ru-RU" sz="2600" b="1" dirty="0">
                <a:latin typeface="Montserrat" panose="020B0604020202020204" charset="-52"/>
                <a:cs typeface="Times New Roman" panose="02020603050405020304" pitchFamily="18" charset="0"/>
              </a:rPr>
              <a:t>40</a:t>
            </a:r>
            <a:r>
              <a:rPr lang="ru-RU" sz="2600" dirty="0">
                <a:latin typeface="Montserrat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человек</a:t>
            </a:r>
          </a:p>
          <a:p>
            <a:pPr marL="457200" indent="-457200">
              <a:buFontTx/>
              <a:buChar char="-"/>
            </a:pP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Слет работающей молодежи в 3 дня, </a:t>
            </a:r>
            <a:r>
              <a:rPr lang="ru-RU" sz="2600" b="1" smtClean="0">
                <a:latin typeface="Montserrat" panose="020B0604020202020204" charset="-52"/>
                <a:cs typeface="Times New Roman" panose="02020603050405020304" pitchFamily="18" charset="0"/>
              </a:rPr>
              <a:t>100</a:t>
            </a:r>
            <a:r>
              <a:rPr lang="ru-RU" sz="2600" smtClean="0">
                <a:latin typeface="Montserrat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2600" smtClean="0">
                <a:latin typeface="Montserrat" panose="020B0604020202020204" charset="-52"/>
                <a:cs typeface="Times New Roman" panose="02020603050405020304" pitchFamily="18" charset="0"/>
              </a:rPr>
              <a:t>участников</a:t>
            </a:r>
            <a:endParaRPr lang="ru-RU" sz="2600" dirty="0" smtClean="0">
              <a:latin typeface="Montserrat" panose="020B0604020202020204" charset="-52"/>
              <a:cs typeface="Times New Roman" panose="02020603050405020304" pitchFamily="18" charset="0"/>
            </a:endParaRPr>
          </a:p>
          <a:p>
            <a:endParaRPr lang="ru-RU" sz="2600" dirty="0" smtClean="0">
              <a:latin typeface="Montserrat" panose="020B0604020202020204" charset="-52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В проекте </a:t>
            </a:r>
            <a:r>
              <a:rPr lang="ru-RU" sz="2600" dirty="0">
                <a:latin typeface="Montserrat" panose="020B0604020202020204" charset="-52"/>
                <a:cs typeface="Times New Roman" panose="02020603050405020304" pitchFamily="18" charset="0"/>
              </a:rPr>
              <a:t>поучаствовали не менее </a:t>
            </a:r>
            <a:r>
              <a:rPr lang="ru-RU" sz="2600" b="1" dirty="0">
                <a:latin typeface="Montserrat" panose="020B0604020202020204" charset="-52"/>
                <a:cs typeface="Times New Roman" panose="02020603050405020304" pitchFamily="18" charset="0"/>
              </a:rPr>
              <a:t>30</a:t>
            </a:r>
            <a:r>
              <a:rPr lang="ru-RU" sz="2600" dirty="0">
                <a:latin typeface="Montserrat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волонтеров-аниматоров.</a:t>
            </a:r>
          </a:p>
          <a:p>
            <a:endParaRPr lang="ru-RU" sz="2600" dirty="0">
              <a:latin typeface="Montserrat" panose="020B0604020202020204" charset="-52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Montserrat" panose="020B0604020202020204" charset="-52"/>
                <a:cs typeface="Times New Roman" panose="02020603050405020304" pitchFamily="18" charset="0"/>
              </a:rPr>
              <a:t>У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частники </a:t>
            </a:r>
            <a:r>
              <a:rPr lang="ru-RU" sz="2600" dirty="0">
                <a:latin typeface="Montserrat" panose="020B0604020202020204" charset="-52"/>
                <a:cs typeface="Times New Roman" panose="02020603050405020304" pitchFamily="18" charset="0"/>
              </a:rPr>
              <a:t>отмечают, что с формированием сообщества появились новые формы для досуга, а также желание активно принимать участие в социальной жизни города</a:t>
            </a:r>
            <a:r>
              <a:rPr lang="ru-RU" sz="2600" dirty="0" smtClean="0">
                <a:latin typeface="Montserrat" panose="020B0604020202020204" charset="-52"/>
                <a:cs typeface="Times New Roman" panose="02020603050405020304" pitchFamily="18" charset="0"/>
              </a:rPr>
              <a:t>.</a:t>
            </a:r>
          </a:p>
          <a:p>
            <a:endParaRPr lang="ru-RU" sz="2600" dirty="0">
              <a:latin typeface="Montserrat" panose="020B0604020202020204" charset="-52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Montserrat" panose="020B0604020202020204" charset="-52"/>
                <a:cs typeface="Times New Roman" panose="02020603050405020304" pitchFamily="18" charset="0"/>
              </a:rPr>
              <a:t>Анализ проекта показал необходимость объединения работающей молодежи города для активной интеграции в общественную жизнь города, повышения вовлеченности предприятий в социальное развитие города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</a:br>
            <a:endParaRPr sz="1800" dirty="0">
              <a:solidFill>
                <a:schemeClr val="accent6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</p:txBody>
      </p:sp>
      <p:pic>
        <p:nvPicPr>
          <p:cNvPr id="171" name="Google Shape;171;p5" descr="C:\Users\Соня\Desktop\Мывместе 2\Шаблон\Элементы\Ресурс 2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6" descr="C:\Users\Соня\Desktop\Мывместе 2\Шаблон\Элементы\Ресурс 8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0878" y="-260938"/>
            <a:ext cx="6445250" cy="54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 txBox="1"/>
          <p:nvPr/>
        </p:nvSpPr>
        <p:spPr>
          <a:xfrm>
            <a:off x="674342" y="5442143"/>
            <a:ext cx="2851264" cy="34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577922" y="327384"/>
            <a:ext cx="84390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УСТОЙЧИВОСТЬ ОРГАНИЗАЦИИ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898913" y="2337216"/>
            <a:ext cx="3507987" cy="13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ОПЫТ РАБОТЫ                 </a:t>
            </a:r>
            <a:endParaRPr lang="ru-RU" sz="1400" b="1" dirty="0" smtClean="0">
              <a:solidFill>
                <a:srgbClr val="FF954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sz="1400" b="1" dirty="0" smtClean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ПО </a:t>
            </a:r>
            <a:r>
              <a:rPr lang="ru-RU" sz="1400" b="1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ЗАЯВЛЕННОМУ НАПРАВЛЕНИЮ:</a:t>
            </a:r>
            <a:endParaRPr dirty="0"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FF954D"/>
              </a:buClr>
              <a:buSzPts val="1500"/>
              <a:buFont typeface="Arial"/>
              <a:buNone/>
            </a:pPr>
            <a:r>
              <a:rPr lang="ru-RU" sz="1500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sz="1500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endParaRPr sz="1500" dirty="0">
              <a:solidFill>
                <a:srgbClr val="FF954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674342" y="2145975"/>
            <a:ext cx="3079973" cy="114386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3370" y="2440587"/>
            <a:ext cx="472818" cy="54784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"/>
          <p:cNvSpPr txBox="1"/>
          <p:nvPr/>
        </p:nvSpPr>
        <p:spPr>
          <a:xfrm>
            <a:off x="898913" y="3852971"/>
            <a:ext cx="3507987" cy="13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КАНАЛЫ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КОММУНИКАЦИИ С ЦА:</a:t>
            </a:r>
            <a:endParaRPr sz="1500">
              <a:solidFill>
                <a:srgbClr val="FF954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rgbClr val="FF954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674342" y="3577917"/>
            <a:ext cx="3079973" cy="114386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3370" y="3874227"/>
            <a:ext cx="472818" cy="54784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 txBox="1"/>
          <p:nvPr/>
        </p:nvSpPr>
        <p:spPr>
          <a:xfrm>
            <a:off x="5351689" y="2516435"/>
            <a:ext cx="5188739" cy="88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b="1" dirty="0" smtClean="0">
                <a:solidFill>
                  <a:srgbClr val="FF954D"/>
                </a:solidFill>
                <a:latin typeface="Montserrat Black"/>
                <a:sym typeface="Montserrat Black"/>
              </a:rPr>
              <a:t>Проект реализуется 6-ый год</a:t>
            </a:r>
            <a:endParaRPr dirty="0"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FF954D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sz="2800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endParaRPr sz="2800" dirty="0">
              <a:solidFill>
                <a:srgbClr val="FF954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5026089" y="2145974"/>
            <a:ext cx="5499036" cy="1143863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5260185" y="3716416"/>
            <a:ext cx="5188739" cy="88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sz="1400" b="1" dirty="0" smtClean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Группа в ВА для руководителей команд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b="1" dirty="0" smtClean="0">
                <a:solidFill>
                  <a:srgbClr val="FF954D"/>
                </a:solidFill>
                <a:latin typeface="Montserrat Black"/>
                <a:sym typeface="Montserrat Black"/>
              </a:rPr>
              <a:t>Группа в </a:t>
            </a:r>
            <a:r>
              <a:rPr lang="ru-RU" b="1" dirty="0" err="1" smtClean="0">
                <a:solidFill>
                  <a:srgbClr val="FF954D"/>
                </a:solidFill>
                <a:latin typeface="Montserrat Black"/>
                <a:sym typeface="Montserrat Black"/>
              </a:rPr>
              <a:t>Вконтакте</a:t>
            </a:r>
            <a:endParaRPr lang="ru-RU" b="1" dirty="0" smtClean="0">
              <a:solidFill>
                <a:srgbClr val="FF954D"/>
              </a:solidFill>
              <a:latin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b="1" dirty="0" smtClean="0">
                <a:solidFill>
                  <a:srgbClr val="FF954D"/>
                </a:solidFill>
                <a:latin typeface="Montserrat Black"/>
                <a:sym typeface="Montserrat Black"/>
              </a:rPr>
              <a:t>Информационные письма на предприятия</a:t>
            </a:r>
            <a:endParaRPr dirty="0"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FF954D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sz="2800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endParaRPr sz="2800" dirty="0">
              <a:solidFill>
                <a:srgbClr val="FF954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5026089" y="3539202"/>
            <a:ext cx="5499036" cy="1143863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7" descr="C:\Users\Соня\Desktop\Мывместе 2\Шаблон\Элементы\Ресурс 8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0878" y="-260938"/>
            <a:ext cx="6445250" cy="54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 descr="C:\Users\Соня\Desktop\Мывместе 2\Шаблон\Элементы\Ресурс 7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3450" y="2516435"/>
            <a:ext cx="1098550" cy="25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7"/>
          <p:cNvSpPr txBox="1"/>
          <p:nvPr/>
        </p:nvSpPr>
        <p:spPr>
          <a:xfrm>
            <a:off x="674342" y="5442143"/>
            <a:ext cx="2851264" cy="34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577922" y="327384"/>
            <a:ext cx="84390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СИСТЕМНОСТЬ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ДЕЯТЕЛЬНОСТИ</a:t>
            </a:r>
            <a:endParaRPr/>
          </a:p>
        </p:txBody>
      </p:sp>
      <p:sp>
        <p:nvSpPr>
          <p:cNvPr id="210" name="Google Shape;210;p7"/>
          <p:cNvSpPr txBox="1"/>
          <p:nvPr/>
        </p:nvSpPr>
        <p:spPr>
          <a:xfrm>
            <a:off x="898913" y="2451482"/>
            <a:ext cx="3507987" cy="13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ПЛАНЫ И ПЕРСПЕКТИВЫ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ПРОЕКТА: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FF954D"/>
              </a:buClr>
              <a:buSzPts val="1500"/>
              <a:buFont typeface="Arial"/>
              <a:buNone/>
            </a:pPr>
            <a:r>
              <a:rPr lang="ru-RU" sz="150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sz="150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endParaRPr sz="1500">
              <a:solidFill>
                <a:srgbClr val="FF954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674342" y="2145975"/>
            <a:ext cx="3079973" cy="114386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3370" y="2440587"/>
            <a:ext cx="472818" cy="54784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 txBox="1"/>
          <p:nvPr/>
        </p:nvSpPr>
        <p:spPr>
          <a:xfrm>
            <a:off x="898913" y="3833815"/>
            <a:ext cx="3507987" cy="13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КОМАНДА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ПРОЕКТА:</a:t>
            </a:r>
            <a:endParaRPr sz="1500">
              <a:solidFill>
                <a:srgbClr val="FF954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674342" y="3577917"/>
            <a:ext cx="3079973" cy="114386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3370" y="3874227"/>
            <a:ext cx="472818" cy="54784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 txBox="1"/>
          <p:nvPr/>
        </p:nvSpPr>
        <p:spPr>
          <a:xfrm>
            <a:off x="1038377" y="5296120"/>
            <a:ext cx="3507987" cy="13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ВОЗДЕЙСТВИЕ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ПРОЕКТА:</a:t>
            </a:r>
            <a:endParaRPr sz="1400">
              <a:solidFill>
                <a:srgbClr val="FF954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674342" y="5009859"/>
            <a:ext cx="3079973" cy="114386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3370" y="5307867"/>
            <a:ext cx="472818" cy="54784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7"/>
          <p:cNvSpPr txBox="1"/>
          <p:nvPr/>
        </p:nvSpPr>
        <p:spPr>
          <a:xfrm>
            <a:off x="5167113" y="2257328"/>
            <a:ext cx="5148461" cy="100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Clr>
                <a:srgbClr val="FF954D"/>
              </a:buClr>
              <a:buSzPts val="1400"/>
              <a:buFontTx/>
              <a:buChar char="-"/>
            </a:pPr>
            <a:r>
              <a:rPr lang="ru-RU" dirty="0" smtClean="0">
                <a:latin typeface="Montserrat" panose="020B0604020202020204" charset="-52"/>
              </a:rPr>
              <a:t>увеличение </a:t>
            </a:r>
            <a:r>
              <a:rPr lang="ru-RU" dirty="0">
                <a:latin typeface="Montserrat" panose="020B0604020202020204" charset="-52"/>
              </a:rPr>
              <a:t>количества предприятий-участников, партнеров и </a:t>
            </a:r>
            <a:r>
              <a:rPr lang="ru-RU" dirty="0" smtClean="0">
                <a:latin typeface="Montserrat" panose="020B0604020202020204" charset="-52"/>
              </a:rPr>
              <a:t>спонсоров</a:t>
            </a:r>
            <a:endParaRPr lang="en-US" dirty="0">
              <a:latin typeface="Montserrat" panose="020B0604020202020204" charset="-52"/>
            </a:endParaRPr>
          </a:p>
          <a:p>
            <a:pPr marL="285750" lvl="0" indent="-285750">
              <a:buClr>
                <a:srgbClr val="FF954D"/>
              </a:buClr>
              <a:buSzPts val="1400"/>
              <a:buFontTx/>
              <a:buChar char="-"/>
            </a:pPr>
            <a:r>
              <a:rPr lang="ru-RU" dirty="0" smtClean="0">
                <a:latin typeface="Montserrat" panose="020B0604020202020204" charset="-52"/>
              </a:rPr>
              <a:t>в мае 2024 г. провести выездной творческий фестиваль за счет собственных средств </a:t>
            </a:r>
          </a:p>
          <a:p>
            <a:pPr lvl="0">
              <a:buClr>
                <a:srgbClr val="FF954D"/>
              </a:buClr>
              <a:buSzPts val="1400"/>
            </a:pPr>
            <a:r>
              <a:rPr lang="ru-RU" sz="2800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sz="2800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endParaRPr sz="2800" dirty="0">
              <a:solidFill>
                <a:srgbClr val="FF954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5026089" y="2145974"/>
            <a:ext cx="5289486" cy="1143863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5167113" y="3688000"/>
            <a:ext cx="5231822" cy="93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FF954D"/>
              </a:buClr>
              <a:buSzPts val="1400"/>
            </a:pPr>
            <a:r>
              <a:rPr lang="ru-RU" sz="1300" dirty="0">
                <a:latin typeface="Montserrat" panose="020B0604020202020204" charset="-52"/>
              </a:rPr>
              <a:t>Каштанова Татьяна Николаевна - Руководитель проекта </a:t>
            </a:r>
            <a:r>
              <a:rPr lang="ru-RU" sz="1300" dirty="0" smtClean="0">
                <a:latin typeface="Montserrat" panose="020B0604020202020204" charset="-52"/>
              </a:rPr>
              <a:t> </a:t>
            </a:r>
            <a:r>
              <a:rPr lang="ru-RU" sz="1300" dirty="0" err="1" smtClean="0">
                <a:latin typeface="Montserrat" panose="020B0604020202020204" charset="-52"/>
              </a:rPr>
              <a:t>Тамалинцева</a:t>
            </a:r>
            <a:r>
              <a:rPr lang="ru-RU" sz="1300" dirty="0" smtClean="0">
                <a:latin typeface="Montserrat" panose="020B0604020202020204" charset="-52"/>
              </a:rPr>
              <a:t> </a:t>
            </a:r>
            <a:r>
              <a:rPr lang="ru-RU" sz="1300" dirty="0">
                <a:latin typeface="Montserrat" panose="020B0604020202020204" charset="-52"/>
              </a:rPr>
              <a:t>Анастасия Сергеевна - В</a:t>
            </a:r>
            <a:r>
              <a:rPr lang="ru-RU" sz="1300" dirty="0" smtClean="0">
                <a:latin typeface="Montserrat" panose="020B0604020202020204" charset="-52"/>
              </a:rPr>
              <a:t>едущая </a:t>
            </a:r>
          </a:p>
          <a:p>
            <a:pPr lvl="0">
              <a:buClr>
                <a:srgbClr val="FF954D"/>
              </a:buClr>
              <a:buSzPts val="1400"/>
            </a:pPr>
            <a:r>
              <a:rPr lang="ru-RU" sz="1300" dirty="0" smtClean="0">
                <a:latin typeface="Montserrat" panose="020B0604020202020204" charset="-52"/>
              </a:rPr>
              <a:t>Трофимова </a:t>
            </a:r>
            <a:r>
              <a:rPr lang="ru-RU" sz="1300" dirty="0">
                <a:latin typeface="Montserrat" panose="020B0604020202020204" charset="-52"/>
              </a:rPr>
              <a:t>Екатерина Сергеевна </a:t>
            </a:r>
            <a:r>
              <a:rPr lang="ru-RU" sz="1300" dirty="0" smtClean="0">
                <a:latin typeface="Montserrat" panose="020B0604020202020204" charset="-52"/>
              </a:rPr>
              <a:t>– Специалист </a:t>
            </a:r>
            <a:r>
              <a:rPr lang="ru-RU" sz="1300" dirty="0" err="1" smtClean="0">
                <a:latin typeface="Montserrat" panose="020B0604020202020204" charset="-52"/>
              </a:rPr>
              <a:t>УМСПиКИС</a:t>
            </a:r>
            <a:r>
              <a:rPr lang="ru-RU" sz="1400" dirty="0">
                <a:solidFill>
                  <a:srgbClr val="FF954D"/>
                </a:solidFill>
                <a:latin typeface="Montserrat" panose="020B0604020202020204" charset="-52"/>
                <a:ea typeface="Montserrat Black"/>
                <a:cs typeface="Montserrat Black"/>
                <a:sym typeface="Montserrat Black"/>
              </a:rPr>
              <a:t/>
            </a:r>
            <a:br>
              <a:rPr lang="ru-RU" sz="1400" dirty="0">
                <a:solidFill>
                  <a:srgbClr val="FF954D"/>
                </a:solidFill>
                <a:latin typeface="Montserrat" panose="020B0604020202020204" charset="-52"/>
                <a:ea typeface="Montserrat Black"/>
                <a:cs typeface="Montserrat Black"/>
                <a:sym typeface="Montserrat Black"/>
              </a:rPr>
            </a:br>
            <a:endParaRPr sz="1400" dirty="0">
              <a:solidFill>
                <a:srgbClr val="FF954D"/>
              </a:solidFill>
              <a:latin typeface="Montserrat" panose="020B0604020202020204" charset="-52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5026089" y="3539202"/>
            <a:ext cx="5289486" cy="1143863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5318293" y="5198151"/>
            <a:ext cx="4798214" cy="88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954D"/>
              </a:buClr>
              <a:buSzPts val="1400"/>
            </a:pPr>
            <a:r>
              <a:rPr lang="ru-RU" dirty="0" smtClean="0">
                <a:latin typeface="Montserrat" panose="020B0604020202020204" charset="-52"/>
              </a:rPr>
              <a:t>Повысилась социальная активность </a:t>
            </a:r>
            <a:r>
              <a:rPr lang="ru-RU" dirty="0">
                <a:latin typeface="Montserrat" panose="020B0604020202020204" charset="-52"/>
              </a:rPr>
              <a:t>работающей молодежи </a:t>
            </a:r>
            <a:r>
              <a:rPr lang="ru-RU" dirty="0" err="1" smtClean="0">
                <a:latin typeface="Montserrat" panose="020B0604020202020204" charset="-52"/>
              </a:rPr>
              <a:t>г.Северска</a:t>
            </a:r>
            <a:r>
              <a:rPr lang="ru-RU" dirty="0" smtClean="0">
                <a:latin typeface="Montserrat" panose="020B0604020202020204" charset="-52"/>
              </a:rPr>
              <a:t>, увеличилось количество волонтеров и доноров.</a:t>
            </a:r>
            <a:r>
              <a:rPr lang="ru-RU" sz="1050" dirty="0">
                <a:solidFill>
                  <a:schemeClr val="dk1"/>
                </a:solidFill>
                <a:latin typeface="Montserrat" panose="020B0604020202020204" charset="-52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050" dirty="0">
                <a:solidFill>
                  <a:schemeClr val="dk1"/>
                </a:solidFill>
                <a:latin typeface="Montserrat" panose="020B0604020202020204" charset="-52"/>
                <a:ea typeface="Montserrat SemiBold"/>
                <a:cs typeface="Montserrat SemiBold"/>
                <a:sym typeface="Montserrat SemiBold"/>
              </a:rPr>
            </a:br>
            <a:endParaRPr lang="ru-RU" sz="1050" dirty="0">
              <a:solidFill>
                <a:schemeClr val="accent6"/>
              </a:solidFill>
              <a:latin typeface="Montserrat" panose="020B0604020202020204" charset="-52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FF954D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sz="1400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endParaRPr sz="1400" dirty="0">
              <a:solidFill>
                <a:srgbClr val="FF954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5026089" y="5001507"/>
            <a:ext cx="5289486" cy="1143863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8" descr="C:\Users\Соня\Desktop\Мывместе 2\Шаблон\Элементы\Ресурс 2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689" y="-97357"/>
            <a:ext cx="12327280" cy="69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 descr="C:\Users\Соня\Desktop\Мывместе 2\Шаблон\Элементы\Ресурс 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7095" y="2441457"/>
            <a:ext cx="656795" cy="6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 descr="C:\Users\Соня\Desktop\Мывместе 2\Шаблон\Элементы\Ресурс 3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094" y="3317377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8"/>
          <p:cNvSpPr txBox="1"/>
          <p:nvPr/>
        </p:nvSpPr>
        <p:spPr>
          <a:xfrm>
            <a:off x="1252138" y="644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/>
          </a:p>
        </p:txBody>
      </p:sp>
      <p:sp>
        <p:nvSpPr>
          <p:cNvPr id="235" name="Google Shape;235;p8"/>
          <p:cNvSpPr txBox="1"/>
          <p:nvPr/>
        </p:nvSpPr>
        <p:spPr>
          <a:xfrm>
            <a:off x="4929078" y="2591026"/>
            <a:ext cx="3101817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3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        8-952-804-81-81 </a:t>
            </a:r>
            <a:endParaRPr dirty="0"/>
          </a:p>
          <a:p>
            <a:pPr marL="0" marR="0" lvl="0" indent="0" algn="l" rtl="0">
              <a:spcBef>
                <a:spcPts val="144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4717327" y="2419025"/>
            <a:ext cx="3313568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0031" y="3222679"/>
            <a:ext cx="2368160" cy="23528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514</Words>
  <Application>Microsoft Office PowerPoint</Application>
  <PresentationFormat>Широкоэкранный</PresentationFormat>
  <Paragraphs>79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Calibri</vt:lpstr>
      <vt:lpstr>Montserrat SemiBold</vt:lpstr>
      <vt:lpstr>Arial</vt:lpstr>
      <vt:lpstr>Montserrat ExtraBold</vt:lpstr>
      <vt:lpstr>Montserrat</vt:lpstr>
      <vt:lpstr>Montserrat Black</vt:lpstr>
      <vt:lpstr>Times New Roman</vt:lpstr>
      <vt:lpstr>Office Theme</vt:lpstr>
      <vt:lpstr>Молодежный проект для работающей молодежи г.Северска “Повышение”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 Дурдина</dc:creator>
  <cp:lastModifiedBy>Каштанова Татьяна Николаевна</cp:lastModifiedBy>
  <cp:revision>17</cp:revision>
  <dcterms:created xsi:type="dcterms:W3CDTF">2020-03-24T07:41:27Z</dcterms:created>
  <dcterms:modified xsi:type="dcterms:W3CDTF">2023-10-20T03:11:13Z</dcterms:modified>
</cp:coreProperties>
</file>